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70" r:id="rId4"/>
    <p:sldId id="265" r:id="rId5"/>
    <p:sldId id="266" r:id="rId6"/>
    <p:sldId id="261" r:id="rId7"/>
    <p:sldId id="260" r:id="rId8"/>
    <p:sldId id="262" r:id="rId9"/>
    <p:sldId id="263" r:id="rId10"/>
    <p:sldId id="264" r:id="rId11"/>
    <p:sldId id="268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131840" y="2132856"/>
            <a:ext cx="3024336" cy="2016224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THE BATTLE  OF THE CAUCASUS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652120" y="5993904"/>
            <a:ext cx="3291546" cy="864096"/>
          </a:xfr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</a:pPr>
            <a:r>
              <a:rPr lang="ru-RU" sz="2200" b="1" dirty="0">
                <a:solidFill>
                  <a:srgbClr val="C00000"/>
                </a:solidFill>
              </a:rPr>
              <a:t>КОТОВА </a:t>
            </a:r>
            <a:r>
              <a:rPr lang="ru-RU" sz="2200" b="1" dirty="0" smtClean="0">
                <a:solidFill>
                  <a:srgbClr val="C00000"/>
                </a:solidFill>
              </a:rPr>
              <a:t>ИРИНА ИВАНОВНА</a:t>
            </a:r>
            <a:endParaRPr lang="ru-RU" sz="2200" b="1" dirty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r>
              <a:rPr lang="ru-RU" sz="1600" b="1" dirty="0" smtClean="0">
                <a:solidFill>
                  <a:srgbClr val="C00000"/>
                </a:solidFill>
              </a:rPr>
              <a:t>ПРЕПОДАВАТЕЛЬ ИНОСТРАННОГО ЯЗЫКА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528699" y="303964"/>
            <a:ext cx="60384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ГОСУДАРСТВЕННОЕ БЮДЖЕТНОЕ ПРОФЕССИОНАЛЬНОЕ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ОБРАЗОВАТЕЛЬНОЕ УЧРЕЖДЕНИЕ КРАСНОДАРСКОГО КРАЯ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«АПШЕРОНСКИЙ ЛЕСХОЗ-ТЕХНИКУМ»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65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езентации  9 мая\1410820-68af3f799f79829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5" y="0"/>
            <a:ext cx="9164635" cy="687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40186" y="476672"/>
            <a:ext cx="36162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Turning the war pages 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endParaRPr lang="ru-RU" sz="2000" dirty="0">
              <a:solidFill>
                <a:prstClr val="black"/>
              </a:solidFill>
            </a:endParaRPr>
          </a:p>
        </p:txBody>
      </p:sp>
      <p:pic>
        <p:nvPicPr>
          <p:cNvPr id="4098" name="Picture 2" descr="F:\День Победы\фотки\c2d9f8dd86383d9ee7a80a93dbfc9007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77156"/>
            <a:ext cx="3312368" cy="2160803"/>
          </a:xfrm>
          <a:prstGeom prst="rect">
            <a:avLst/>
          </a:prstGeom>
          <a:noFill/>
          <a:ln>
            <a:solidFill>
              <a:srgbClr val="FFC000"/>
            </a:solidFill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День Победы\фотки\i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999891"/>
            <a:ext cx="3166095" cy="2168559"/>
          </a:xfrm>
          <a:prstGeom prst="rect">
            <a:avLst/>
          </a:prstGeom>
          <a:noFill/>
          <a:ln>
            <a:solidFill>
              <a:srgbClr val="FFC000"/>
            </a:solidFill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День Победы\фотки\кубань 194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891" y="3449723"/>
            <a:ext cx="4230268" cy="2947988"/>
          </a:xfrm>
          <a:prstGeom prst="rect">
            <a:avLst/>
          </a:prstGeom>
          <a:noFill/>
          <a:ln>
            <a:solidFill>
              <a:srgbClr val="FFC000"/>
            </a:solidFill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232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День Победы\фотки\The_Victory_Da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F:\Презентации  9 мая\1410856-a0390d48c1af81d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159"/>
            <a:ext cx="9143999" cy="686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33524" y="678810"/>
            <a:ext cx="42869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i="1" dirty="0">
                <a:solidFill>
                  <a:srgbClr val="C00000"/>
                </a:solidFill>
                <a:latin typeface="Algerian" pitchFamily="82" charset="0"/>
              </a:rPr>
              <a:t>WE REMEMBER </a:t>
            </a:r>
          </a:p>
          <a:p>
            <a:pPr lvl="0"/>
            <a:r>
              <a:rPr lang="en-US" sz="3600" i="1" dirty="0" smtClean="0">
                <a:solidFill>
                  <a:srgbClr val="C00000"/>
                </a:solidFill>
                <a:latin typeface="Algerian" pitchFamily="82" charset="0"/>
              </a:rPr>
              <a:t>       WE </a:t>
            </a:r>
            <a:r>
              <a:rPr lang="en-US" sz="3600" i="1" dirty="0">
                <a:solidFill>
                  <a:srgbClr val="C00000"/>
                </a:solidFill>
                <a:latin typeface="Algerian" pitchFamily="82" charset="0"/>
              </a:rPr>
              <a:t>ARE PROUD </a:t>
            </a:r>
            <a:endParaRPr lang="ru-RU" sz="3600" i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160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8840" cy="6965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99992" y="170080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Arial Black" pitchFamily="34" charset="0"/>
              </a:rPr>
              <a:t>   </a:t>
            </a:r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350286"/>
              </p:ext>
            </p:extLst>
          </p:nvPr>
        </p:nvGraphicFramePr>
        <p:xfrm>
          <a:off x="2843808" y="519138"/>
          <a:ext cx="5933440" cy="6190416"/>
        </p:xfrm>
        <a:graphic>
          <a:graphicData uri="http://schemas.openxmlformats.org/drawingml/2006/table">
            <a:tbl>
              <a:tblPr/>
              <a:tblGrid>
                <a:gridCol w="692811"/>
                <a:gridCol w="3820409"/>
                <a:gridCol w="722219"/>
                <a:gridCol w="698001"/>
              </a:tblGrid>
              <a:tr h="720080">
                <a:tc>
                  <a:txBody>
                    <a:bodyPr/>
                    <a:lstStyle/>
                    <a:p>
                      <a:pPr algn="ctr"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Вопросы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Можете ли назвать дату начала и конца, продолжительность битвы за Кавказ?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0" kern="150" dirty="0"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Сможете ли вы назвать основные цели стремления </a:t>
                      </a:r>
                      <a:r>
                        <a:rPr lang="ru-RU" sz="1600" b="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фашистов  захватить Юг </a:t>
                      </a:r>
                      <a:r>
                        <a:rPr lang="ru-RU" sz="1600" b="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России?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0" kern="150" dirty="0"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Можете ли  вы объяснить значение победы в битве за Кавказ?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0" kern="150" dirty="0"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 пополнили свой словарный запас новыми лексическими единицами?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0" kern="150" dirty="0"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Устали ли вы на уроке?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0" kern="150" dirty="0"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Что было наиболее сложным?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6976"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Где можно использовать в жизни полученные знания?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fontAlgn="auto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990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езентации  9 мая\1410820-68af3f799f79829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5" y="0"/>
            <a:ext cx="9164635" cy="687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95936" y="464452"/>
            <a:ext cx="1514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GLOSSARY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15816" y="926117"/>
            <a:ext cx="5464445" cy="54938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Battle </a:t>
            </a:r>
            <a:r>
              <a:rPr lang="en-US" dirty="0" smtClean="0">
                <a:solidFill>
                  <a:srgbClr val="C00000"/>
                </a:solidFill>
              </a:rPr>
              <a:t>  - </a:t>
            </a:r>
            <a:r>
              <a:rPr lang="ru-RU" dirty="0" smtClean="0">
                <a:solidFill>
                  <a:srgbClr val="C00000"/>
                </a:solidFill>
              </a:rPr>
              <a:t>сражение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To grasp – </a:t>
            </a:r>
            <a:r>
              <a:rPr lang="ru-RU" dirty="0" smtClean="0">
                <a:solidFill>
                  <a:srgbClr val="C00000"/>
                </a:solidFill>
              </a:rPr>
              <a:t>захватывать</a:t>
            </a:r>
            <a:endParaRPr lang="en-US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C00000"/>
                </a:solidFill>
              </a:rPr>
              <a:t>The Main Caucasus </a:t>
            </a:r>
            <a:r>
              <a:rPr lang="en-US" b="1" dirty="0" smtClean="0">
                <a:solidFill>
                  <a:srgbClr val="C00000"/>
                </a:solidFill>
              </a:rPr>
              <a:t>ridge</a:t>
            </a:r>
            <a:r>
              <a:rPr lang="ru-RU" b="1" dirty="0" smtClean="0">
                <a:solidFill>
                  <a:srgbClr val="C00000"/>
                </a:solidFill>
              </a:rPr>
              <a:t> – </a:t>
            </a:r>
            <a:r>
              <a:rPr lang="ru-RU" dirty="0" smtClean="0">
                <a:solidFill>
                  <a:srgbClr val="C00000"/>
                </a:solidFill>
              </a:rPr>
              <a:t>главный Кавказский хребет</a:t>
            </a:r>
            <a:endParaRPr lang="en-US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Intrusion</a:t>
            </a:r>
            <a:r>
              <a:rPr lang="ru-RU" b="1" dirty="0" smtClean="0">
                <a:solidFill>
                  <a:srgbClr val="C00000"/>
                </a:solidFill>
              </a:rPr>
              <a:t> - </a:t>
            </a:r>
            <a:r>
              <a:rPr lang="ru-RU" dirty="0" smtClean="0">
                <a:solidFill>
                  <a:srgbClr val="C00000"/>
                </a:solidFill>
              </a:rPr>
              <a:t>вторжение</a:t>
            </a:r>
            <a:endParaRPr lang="en-US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C00000"/>
                </a:solidFill>
              </a:rPr>
              <a:t> F</a:t>
            </a:r>
            <a:r>
              <a:rPr lang="en-US" b="1" dirty="0" smtClean="0">
                <a:solidFill>
                  <a:srgbClr val="C00000"/>
                </a:solidFill>
              </a:rPr>
              <a:t>oothills </a:t>
            </a:r>
            <a:r>
              <a:rPr lang="ru-RU" b="1" dirty="0" smtClean="0">
                <a:solidFill>
                  <a:srgbClr val="C00000"/>
                </a:solidFill>
              </a:rPr>
              <a:t> - </a:t>
            </a:r>
            <a:r>
              <a:rPr lang="ru-RU" dirty="0" smtClean="0">
                <a:solidFill>
                  <a:srgbClr val="C00000"/>
                </a:solidFill>
              </a:rPr>
              <a:t>предгорье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To capture </a:t>
            </a:r>
            <a:r>
              <a:rPr lang="en-US" dirty="0" smtClean="0">
                <a:solidFill>
                  <a:srgbClr val="C00000"/>
                </a:solidFill>
              </a:rPr>
              <a:t>– </a:t>
            </a:r>
            <a:r>
              <a:rPr lang="ru-RU" dirty="0" smtClean="0">
                <a:solidFill>
                  <a:srgbClr val="C00000"/>
                </a:solidFill>
              </a:rPr>
              <a:t>захватывать , занимать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Seizure</a:t>
            </a:r>
            <a:r>
              <a:rPr lang="ru-RU" dirty="0" smtClean="0">
                <a:solidFill>
                  <a:srgbClr val="C00000"/>
                </a:solidFill>
              </a:rPr>
              <a:t> – захват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Strategic </a:t>
            </a:r>
            <a:r>
              <a:rPr lang="en-US" b="1" dirty="0">
                <a:solidFill>
                  <a:srgbClr val="C00000"/>
                </a:solidFill>
              </a:rPr>
              <a:t>raw materials </a:t>
            </a:r>
            <a:r>
              <a:rPr lang="ru-RU" dirty="0">
                <a:solidFill>
                  <a:srgbClr val="C00000"/>
                </a:solidFill>
              </a:rPr>
              <a:t>-стратегическое </a:t>
            </a:r>
            <a:r>
              <a:rPr lang="ru-RU" dirty="0" smtClean="0">
                <a:solidFill>
                  <a:srgbClr val="C00000"/>
                </a:solidFill>
              </a:rPr>
              <a:t>сырье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To </a:t>
            </a:r>
            <a:r>
              <a:rPr lang="en-US" b="1" dirty="0" smtClean="0">
                <a:solidFill>
                  <a:srgbClr val="C00000"/>
                </a:solidFill>
              </a:rPr>
              <a:t>foresaw </a:t>
            </a:r>
            <a:r>
              <a:rPr lang="en-US" dirty="0" smtClean="0">
                <a:solidFill>
                  <a:srgbClr val="C00000"/>
                </a:solidFill>
              </a:rPr>
              <a:t>– </a:t>
            </a:r>
            <a:r>
              <a:rPr lang="ru-RU" dirty="0" smtClean="0">
                <a:solidFill>
                  <a:srgbClr val="C00000"/>
                </a:solidFill>
              </a:rPr>
              <a:t>предвидеть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Breakthrough</a:t>
            </a:r>
            <a:r>
              <a:rPr lang="ru-RU" dirty="0" smtClean="0">
                <a:solidFill>
                  <a:srgbClr val="C00000"/>
                </a:solidFill>
              </a:rPr>
              <a:t> – прорыв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C00000"/>
                </a:solidFill>
              </a:rPr>
              <a:t>O</a:t>
            </a:r>
            <a:r>
              <a:rPr lang="en-US" b="1" dirty="0" smtClean="0">
                <a:solidFill>
                  <a:srgbClr val="C00000"/>
                </a:solidFill>
              </a:rPr>
              <a:t>il-producing </a:t>
            </a:r>
            <a:r>
              <a:rPr lang="en-US" b="1" dirty="0">
                <a:solidFill>
                  <a:srgbClr val="C00000"/>
                </a:solidFill>
              </a:rPr>
              <a:t>areas 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C00000"/>
                </a:solidFill>
              </a:rPr>
              <a:t>- нефтедобывающие </a:t>
            </a:r>
            <a:r>
              <a:rPr lang="ru-RU" dirty="0" smtClean="0">
                <a:solidFill>
                  <a:srgbClr val="C00000"/>
                </a:solidFill>
              </a:rPr>
              <a:t>районы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C00000"/>
                </a:solidFill>
              </a:rPr>
              <a:t>I</a:t>
            </a:r>
            <a:r>
              <a:rPr lang="en-US" b="1" dirty="0" smtClean="0">
                <a:solidFill>
                  <a:srgbClr val="C00000"/>
                </a:solidFill>
              </a:rPr>
              <a:t>nfantry </a:t>
            </a:r>
            <a:r>
              <a:rPr lang="en-US" b="1" dirty="0">
                <a:solidFill>
                  <a:srgbClr val="C00000"/>
                </a:solidFill>
              </a:rPr>
              <a:t>divisions </a:t>
            </a:r>
            <a:r>
              <a:rPr lang="en-US" dirty="0" smtClean="0">
                <a:solidFill>
                  <a:srgbClr val="C00000"/>
                </a:solidFill>
              </a:rPr>
              <a:t>- </a:t>
            </a:r>
            <a:r>
              <a:rPr lang="ru-RU" dirty="0" smtClean="0">
                <a:solidFill>
                  <a:srgbClr val="C00000"/>
                </a:solidFill>
              </a:rPr>
              <a:t>пехотные дивизии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C00000"/>
                </a:solidFill>
              </a:rPr>
              <a:t>L</a:t>
            </a:r>
            <a:r>
              <a:rPr lang="en-US" b="1" dirty="0" smtClean="0">
                <a:solidFill>
                  <a:srgbClr val="C00000"/>
                </a:solidFill>
              </a:rPr>
              <a:t>aunch</a:t>
            </a:r>
            <a:r>
              <a:rPr lang="en-US" dirty="0" smtClean="0">
                <a:solidFill>
                  <a:srgbClr val="C00000"/>
                </a:solidFill>
              </a:rPr>
              <a:t> – </a:t>
            </a:r>
            <a:r>
              <a:rPr lang="ru-RU" dirty="0" smtClean="0">
                <a:solidFill>
                  <a:srgbClr val="C00000"/>
                </a:solidFill>
              </a:rPr>
              <a:t>атаковать 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9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езентации  9 мая\1410820-68af3f799f79829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656" y="0"/>
            <a:ext cx="9164635" cy="687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95936" y="464452"/>
            <a:ext cx="1514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GLOSSARY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86965" y="926117"/>
            <a:ext cx="4647362" cy="54508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  <a:latin typeface="+mj-lt"/>
              </a:rPr>
              <a:t>To mop up  </a:t>
            </a:r>
            <a:r>
              <a:rPr lang="en-US" dirty="0" smtClean="0">
                <a:solidFill>
                  <a:srgbClr val="C00000"/>
                </a:solidFill>
                <a:latin typeface="+mj-lt"/>
              </a:rPr>
              <a:t>-</a:t>
            </a:r>
            <a:r>
              <a:rPr lang="ru-RU" dirty="0" smtClean="0">
                <a:solidFill>
                  <a:srgbClr val="C00000"/>
                </a:solidFill>
                <a:latin typeface="+mj-lt"/>
              </a:rPr>
              <a:t>разделываться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  <a:latin typeface="+mj-lt"/>
              </a:rPr>
              <a:t>The Taman </a:t>
            </a:r>
            <a:r>
              <a:rPr lang="en-US" b="1" dirty="0">
                <a:solidFill>
                  <a:srgbClr val="C00000"/>
                </a:solidFill>
                <a:latin typeface="+mj-lt"/>
              </a:rPr>
              <a:t>Peninsula </a:t>
            </a:r>
            <a:r>
              <a:rPr lang="en-US" dirty="0" smtClean="0">
                <a:solidFill>
                  <a:srgbClr val="C00000"/>
                </a:solidFill>
                <a:latin typeface="+mj-lt"/>
              </a:rPr>
              <a:t>– </a:t>
            </a:r>
            <a:r>
              <a:rPr lang="ru-RU" dirty="0" smtClean="0">
                <a:solidFill>
                  <a:srgbClr val="C00000"/>
                </a:solidFill>
                <a:latin typeface="+mj-lt"/>
              </a:rPr>
              <a:t>Таманский полуостров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C00000"/>
                </a:solidFill>
                <a:latin typeface="+mj-lt"/>
                <a:ea typeface="Times New Roman"/>
              </a:rPr>
              <a:t>T</a:t>
            </a:r>
            <a:r>
              <a:rPr lang="en-US" b="1" dirty="0" smtClean="0">
                <a:solidFill>
                  <a:srgbClr val="C00000"/>
                </a:solidFill>
                <a:latin typeface="+mj-lt"/>
                <a:ea typeface="Times New Roman"/>
              </a:rPr>
              <a:t>o withdraw</a:t>
            </a:r>
            <a:r>
              <a:rPr lang="ru-RU" b="1" dirty="0" smtClean="0">
                <a:solidFill>
                  <a:srgbClr val="C00000"/>
                </a:solidFill>
                <a:latin typeface="+mj-lt"/>
                <a:ea typeface="Times New Roman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+mj-lt"/>
                <a:ea typeface="Times New Roman"/>
              </a:rPr>
              <a:t>–</a:t>
            </a:r>
            <a:r>
              <a:rPr lang="en-US" dirty="0" smtClean="0">
                <a:solidFill>
                  <a:srgbClr val="C00000"/>
                </a:solidFill>
                <a:latin typeface="+mj-lt"/>
                <a:ea typeface="Times New Roman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+mj-lt"/>
                <a:ea typeface="Times New Roman"/>
              </a:rPr>
              <a:t>снять </a:t>
            </a:r>
          </a:p>
          <a:p>
            <a:pPr>
              <a:lnSpc>
                <a:spcPct val="150000"/>
              </a:lnSpc>
            </a:pPr>
            <a:r>
              <a:rPr lang="ru-RU" b="1" dirty="0" err="1">
                <a:solidFill>
                  <a:srgbClr val="C00000"/>
                </a:solidFill>
                <a:latin typeface="+mj-lt"/>
                <a:ea typeface="Times New Roman"/>
              </a:rPr>
              <a:t>Outposts</a:t>
            </a:r>
            <a:r>
              <a:rPr lang="ru-RU" dirty="0">
                <a:solidFill>
                  <a:srgbClr val="C00000"/>
                </a:solidFill>
                <a:latin typeface="+mj-lt"/>
                <a:ea typeface="Times New Roman"/>
              </a:rPr>
              <a:t> - </a:t>
            </a:r>
            <a:r>
              <a:rPr lang="ru-RU" dirty="0" smtClean="0">
                <a:solidFill>
                  <a:srgbClr val="C00000"/>
                </a:solidFill>
                <a:latin typeface="+mj-lt"/>
                <a:ea typeface="Times New Roman"/>
              </a:rPr>
              <a:t>военный аванпост</a:t>
            </a:r>
            <a:endParaRPr lang="ru-RU" u="sng" dirty="0">
              <a:solidFill>
                <a:srgbClr val="C00000"/>
              </a:solidFill>
              <a:latin typeface="+mj-lt"/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C000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/>
              </a:rPr>
              <a:t>fortified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/>
              </a:rPr>
              <a:t>frontier</a:t>
            </a:r>
            <a:r>
              <a:rPr lang="ru-RU" b="1" dirty="0">
                <a:solidFill>
                  <a:srgbClr val="C000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/>
              </a:rPr>
              <a:t> -</a:t>
            </a:r>
            <a:r>
              <a:rPr lang="ru-RU" dirty="0">
                <a:solidFill>
                  <a:srgbClr val="C000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/>
              </a:rPr>
              <a:t>укрепленный </a:t>
            </a:r>
            <a:r>
              <a:rPr lang="ru-RU" dirty="0" smtClean="0">
                <a:solidFill>
                  <a:srgbClr val="C000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/>
              </a:rPr>
              <a:t>рубеж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/>
              </a:rPr>
              <a:t>Outskirts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/>
              </a:rPr>
              <a:t> -  </a:t>
            </a:r>
            <a:r>
              <a:rPr lang="ru-RU" dirty="0" smtClean="0">
                <a:solidFill>
                  <a:srgbClr val="C000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/>
              </a:rPr>
              <a:t>окраины , </a:t>
            </a:r>
            <a:r>
              <a:rPr lang="ru-RU" dirty="0" err="1" smtClean="0">
                <a:solidFill>
                  <a:srgbClr val="C000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/>
              </a:rPr>
              <a:t>зд.подступы</a:t>
            </a:r>
            <a:endParaRPr lang="ru-RU" dirty="0" smtClean="0">
              <a:solidFill>
                <a:srgbClr val="C00000"/>
              </a:solidFill>
              <a:effectLst>
                <a:outerShdw blurRad="69850" dist="43180" dir="5400000" sx="0" sy="0">
                  <a:srgbClr val="000000">
                    <a:alpha val="65000"/>
                  </a:srgbClr>
                </a:outerShdw>
              </a:effectLst>
              <a:latin typeface="+mj-lt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ru-RU" b="1" dirty="0" err="1">
                <a:solidFill>
                  <a:srgbClr val="C00000"/>
                </a:solidFill>
              </a:rPr>
              <a:t>Remarkable</a:t>
            </a:r>
            <a:r>
              <a:rPr lang="ru-RU" b="1" dirty="0">
                <a:solidFill>
                  <a:srgbClr val="C00000"/>
                </a:solidFill>
              </a:rPr>
              <a:t> – </a:t>
            </a:r>
            <a:r>
              <a:rPr lang="ru-RU" b="1" dirty="0" smtClean="0">
                <a:solidFill>
                  <a:srgbClr val="C00000"/>
                </a:solidFill>
              </a:rPr>
              <a:t>знаменательный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b="1" dirty="0" err="1" smtClean="0">
                <a:solidFill>
                  <a:srgbClr val="C00000"/>
                </a:solidFill>
              </a:rPr>
              <a:t>Commemorate</a:t>
            </a:r>
            <a:r>
              <a:rPr lang="ru-RU" b="1" dirty="0" smtClean="0">
                <a:solidFill>
                  <a:srgbClr val="C00000"/>
                </a:solidFill>
              </a:rPr>
              <a:t> – праздновать, ознаменовать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b="1" dirty="0" err="1" smtClean="0">
                <a:solidFill>
                  <a:srgbClr val="C00000"/>
                </a:solidFill>
              </a:rPr>
              <a:t>Nazi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– </a:t>
            </a:r>
            <a:r>
              <a:rPr lang="ru-RU" b="1" dirty="0" smtClean="0">
                <a:solidFill>
                  <a:srgbClr val="C00000"/>
                </a:solidFill>
              </a:rPr>
              <a:t>немецко-фашистский</a:t>
            </a:r>
          </a:p>
          <a:p>
            <a:pPr>
              <a:lnSpc>
                <a:spcPct val="150000"/>
              </a:lnSpc>
            </a:pPr>
            <a:r>
              <a:rPr lang="ru-RU" b="1" dirty="0" err="1" smtClean="0">
                <a:solidFill>
                  <a:srgbClr val="C00000"/>
                </a:solidFill>
              </a:rPr>
              <a:t>Invader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– </a:t>
            </a:r>
            <a:r>
              <a:rPr lang="ru-RU" b="1" dirty="0" smtClean="0">
                <a:solidFill>
                  <a:srgbClr val="C00000"/>
                </a:solidFill>
              </a:rPr>
              <a:t>захватчик</a:t>
            </a:r>
          </a:p>
          <a:p>
            <a:pPr>
              <a:lnSpc>
                <a:spcPct val="150000"/>
              </a:lnSpc>
            </a:pPr>
            <a:r>
              <a:rPr lang="ru-RU" b="1" dirty="0" err="1">
                <a:solidFill>
                  <a:srgbClr val="C00000"/>
                </a:solidFill>
                <a:latin typeface="+mj-lt"/>
              </a:rPr>
              <a:t>Ancestor</a:t>
            </a:r>
            <a:r>
              <a:rPr lang="ru-RU" dirty="0">
                <a:solidFill>
                  <a:srgbClr val="C00000"/>
                </a:solidFill>
                <a:latin typeface="+mj-lt"/>
              </a:rPr>
              <a:t> – </a:t>
            </a:r>
            <a:r>
              <a:rPr lang="ru-RU" dirty="0" smtClean="0">
                <a:solidFill>
                  <a:srgbClr val="C00000"/>
                </a:solidFill>
                <a:latin typeface="+mj-lt"/>
              </a:rPr>
              <a:t>предок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  <a:latin typeface="+mj-lt"/>
              </a:rPr>
              <a:t>To </a:t>
            </a:r>
            <a:r>
              <a:rPr lang="en-US" b="1" dirty="0">
                <a:solidFill>
                  <a:srgbClr val="C00000"/>
                </a:solidFill>
                <a:latin typeface="+mj-lt"/>
              </a:rPr>
              <a:t>be proud of </a:t>
            </a:r>
            <a:r>
              <a:rPr lang="en-US" dirty="0">
                <a:solidFill>
                  <a:srgbClr val="C00000"/>
                </a:solidFill>
                <a:latin typeface="+mj-lt"/>
              </a:rPr>
              <a:t>– </a:t>
            </a:r>
            <a:r>
              <a:rPr lang="ru-RU" dirty="0">
                <a:solidFill>
                  <a:srgbClr val="C00000"/>
                </a:solidFill>
                <a:latin typeface="+mj-lt"/>
              </a:rPr>
              <a:t>гордиться</a:t>
            </a:r>
            <a:endParaRPr lang="ru-RU" dirty="0" smtClean="0">
              <a:solidFill>
                <a:srgbClr val="C00000"/>
              </a:solidFill>
              <a:effectLst>
                <a:outerShdw blurRad="69850" dist="43180" dir="5400000" sx="0" sy="0">
                  <a:srgbClr val="000000">
                    <a:alpha val="65000"/>
                  </a:srgbClr>
                </a:outerShdw>
              </a:effectLst>
              <a:latin typeface="+mj-lt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/>
              </a:rPr>
              <a:t>Anniversary - </a:t>
            </a:r>
            <a:r>
              <a:rPr lang="ru-RU" dirty="0" smtClean="0">
                <a:solidFill>
                  <a:srgbClr val="C000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/>
              </a:rPr>
              <a:t>годовщина</a:t>
            </a:r>
          </a:p>
        </p:txBody>
      </p:sp>
    </p:spTree>
    <p:extLst>
      <p:ext uri="{BB962C8B-B14F-4D97-AF65-F5344CB8AC3E}">
        <p14:creationId xmlns:p14="http://schemas.microsoft.com/office/powerpoint/2010/main" val="307550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8308" cy="6841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1" y="620688"/>
            <a:ext cx="7560840" cy="1479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The War had come to mountains in the summer 1942 . Hitler has intended to grasp Northern Caucasus and Azerbaijan oil fields. </a:t>
            </a:r>
            <a:r>
              <a:rPr lang="en-US" sz="2000" b="1" dirty="0" err="1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Transcaucasus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operation has been assigned to the group of German Armies "South A".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5122" name="Picture 2" descr="F:\День Победы\фотки\7dcafeb7d495d679a1e849bbd52af09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15521"/>
            <a:ext cx="5845305" cy="410617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686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езентации  9 мая\1410820-68af3f799f79829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5" y="0"/>
            <a:ext cx="9164635" cy="687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476672"/>
            <a:ext cx="82461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Divisions 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moved ahead. Krasnodar city has been occupied on August, 9, 1942, the 1-st tank army led by Ervin </a:t>
            </a:r>
            <a:r>
              <a:rPr lang="en-US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fon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Klejst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has thundered on foothills. </a:t>
            </a:r>
            <a:r>
              <a:rPr lang="en-US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Maikop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has been occupied on August, 10. </a:t>
            </a:r>
            <a:r>
              <a:rPr lang="en-US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Klejst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army has continued its movement along the Main Caucasian ridge, having Grozny, Makhachkala, Baku as an objects. The 49th mountain army led by General </a:t>
            </a:r>
            <a:r>
              <a:rPr lang="en-US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R.Konrad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have begun the expansion by front on the South from </a:t>
            </a:r>
            <a:r>
              <a:rPr lang="en-US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Tuapse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road up to </a:t>
            </a:r>
            <a:r>
              <a:rPr lang="en-US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Mamison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pass - according to the plan of "Edelweiss" action (to cross the Main Caucasian ridge and intrusion into </a:t>
            </a:r>
            <a:r>
              <a:rPr lang="en-US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Transcaucasus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). It was the beginning of the Caucasus battle.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4" t="6516" r="18009" b="12500"/>
          <a:stretch/>
        </p:blipFill>
        <p:spPr bwMode="auto">
          <a:xfrm>
            <a:off x="4499992" y="3789040"/>
            <a:ext cx="3349648" cy="2365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8620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езентации  9 мая\1410820-68af3f799f79829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5" y="0"/>
            <a:ext cx="9164635" cy="687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07904" y="476672"/>
            <a:ext cx="3482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GLOSSARY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FOR THE FILM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5" t="6516" r="18455" b="12310"/>
          <a:stretch/>
        </p:blipFill>
        <p:spPr bwMode="auto">
          <a:xfrm>
            <a:off x="1475656" y="476672"/>
            <a:ext cx="6264696" cy="44728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55776" y="5157192"/>
            <a:ext cx="63578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Verdana"/>
                <a:cs typeface="Times New Roman"/>
              </a:rPr>
              <a:t>Blue line was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Verdana"/>
                <a:cs typeface="Times New Roman"/>
              </a:rPr>
              <a:t>а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Verdana"/>
                <a:cs typeface="Times New Roman"/>
              </a:rPr>
              <a:t>heavily fortified frontier , which</a:t>
            </a:r>
          </a:p>
          <a:p>
            <a:r>
              <a:rPr lang="en-US" b="1" dirty="0" smtClean="0">
                <a:solidFill>
                  <a:srgbClr val="C000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Verdana"/>
                <a:cs typeface="Times New Roman"/>
              </a:rPr>
              <a:t>German forces had created on the outskirts </a:t>
            </a:r>
          </a:p>
          <a:p>
            <a:r>
              <a:rPr lang="en-US" b="1" dirty="0" smtClean="0">
                <a:solidFill>
                  <a:srgbClr val="C000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Verdana"/>
                <a:cs typeface="Times New Roman"/>
              </a:rPr>
              <a:t>of the Taman peninsula.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5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Презентации  9 мая\1410820-68af3f799f79829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07" y="-15476"/>
            <a:ext cx="9164635" cy="687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131840" y="228736"/>
            <a:ext cx="38681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>
                <a:solidFill>
                  <a:srgbClr val="C00000"/>
                </a:solidFill>
              </a:rPr>
              <a:t>Caucasus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Campaign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Timeline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29" y="633776"/>
            <a:ext cx="8552182" cy="6427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966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Презентации  9 мая\1410820-68af3f799f79829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5" y="0"/>
            <a:ext cx="9164635" cy="687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131840" y="228736"/>
            <a:ext cx="38681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>
                <a:solidFill>
                  <a:srgbClr val="C00000"/>
                </a:solidFill>
              </a:rPr>
              <a:t>Caucasus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Campaign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Timeline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0401"/>
            <a:ext cx="8503882" cy="4970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897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351" y="1"/>
            <a:ext cx="9191351" cy="6841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40186" y="476672"/>
            <a:ext cx="36162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Turning the war pages 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endParaRPr lang="ru-RU" sz="2000" dirty="0">
              <a:solidFill>
                <a:prstClr val="black"/>
              </a:solidFill>
            </a:endParaRPr>
          </a:p>
        </p:txBody>
      </p:sp>
      <p:pic>
        <p:nvPicPr>
          <p:cNvPr id="3074" name="Picture 2" descr="F:\День Победы\фотки\i (3) -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85559"/>
            <a:ext cx="3479449" cy="2259382"/>
          </a:xfrm>
          <a:prstGeom prst="rect">
            <a:avLst/>
          </a:prstGeom>
          <a:noFill/>
          <a:ln>
            <a:solidFill>
              <a:srgbClr val="FFC000"/>
            </a:solidFill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День Победы\фотки\i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3024336" cy="2181012"/>
          </a:xfrm>
          <a:prstGeom prst="rect">
            <a:avLst/>
          </a:prstGeom>
          <a:noFill/>
          <a:ln>
            <a:solidFill>
              <a:srgbClr val="FFC000"/>
            </a:solidFill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День Победы\фотки\battleforthecauc001-1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06" y="3512604"/>
            <a:ext cx="4248229" cy="2825072"/>
          </a:xfrm>
          <a:prstGeom prst="rect">
            <a:avLst/>
          </a:prstGeom>
          <a:noFill/>
          <a:ln>
            <a:solidFill>
              <a:srgbClr val="FFC000"/>
            </a:solidFill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40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374</Words>
  <Application>Microsoft Office PowerPoint</Application>
  <PresentationFormat>Экран (4:3)</PresentationFormat>
  <Paragraphs>77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THE BATTLE  OF THE CAUCASUS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comp-44</dc:creator>
  <cp:lastModifiedBy>user</cp:lastModifiedBy>
  <cp:revision>32</cp:revision>
  <dcterms:created xsi:type="dcterms:W3CDTF">2015-03-27T11:40:01Z</dcterms:created>
  <dcterms:modified xsi:type="dcterms:W3CDTF">2015-03-30T23:39:45Z</dcterms:modified>
</cp:coreProperties>
</file>